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Slab"/>
      <p:regular r:id="rId22"/>
      <p:bold r:id="rId23"/>
    </p:embeddedFont>
    <p:embeddedFont>
      <p:font typeface="League Spartan Medium"/>
      <p:regular r:id="rId24"/>
      <p:bold r:id="rId25"/>
    </p:embeddedFont>
    <p:embeddedFont>
      <p:font typeface="League Spartan"/>
      <p:regular r:id="rId26"/>
      <p:bold r:id="rId27"/>
    </p:embeddedFont>
    <p:embeddedFont>
      <p:font typeface="Roboto"/>
      <p:regular r:id="rId28"/>
      <p:bold r:id="rId29"/>
      <p:italic r:id="rId30"/>
      <p:boldItalic r:id="rId31"/>
    </p:embeddedFont>
    <p:embeddedFont>
      <p:font typeface="Inter"/>
      <p:regular r:id="rId32"/>
      <p:bold r:id="rId33"/>
    </p:embeddedFont>
    <p:embeddedFont>
      <p:font typeface="Poppins"/>
      <p:regular r:id="rId34"/>
      <p:bold r:id="rId35"/>
      <p:italic r:id="rId36"/>
      <p:boldItalic r:id="rId37"/>
    </p:embeddedFont>
    <p:embeddedFont>
      <p:font typeface="Lato Light"/>
      <p:regular r:id="rId38"/>
      <p:bold r:id="rId39"/>
      <p:italic r:id="rId40"/>
      <p:boldItalic r:id="rId41"/>
    </p:embeddedFont>
    <p:embeddedFont>
      <p:font typeface="Open Sans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20" Type="http://schemas.openxmlformats.org/officeDocument/2006/relationships/slide" Target="slides/slide14.xml"/><Relationship Id="rId42" Type="http://schemas.openxmlformats.org/officeDocument/2006/relationships/font" Target="fonts/OpenSansMedium-regular.fntdata"/><Relationship Id="rId41" Type="http://schemas.openxmlformats.org/officeDocument/2006/relationships/font" Target="fonts/LatoLight-boldItalic.fntdata"/><Relationship Id="rId22" Type="http://schemas.openxmlformats.org/officeDocument/2006/relationships/font" Target="fonts/RobotoSlab-regular.fntdata"/><Relationship Id="rId44" Type="http://schemas.openxmlformats.org/officeDocument/2006/relationships/font" Target="fonts/OpenSansMedium-italic.fntdata"/><Relationship Id="rId21" Type="http://schemas.openxmlformats.org/officeDocument/2006/relationships/slide" Target="slides/slide15.xml"/><Relationship Id="rId43" Type="http://schemas.openxmlformats.org/officeDocument/2006/relationships/font" Target="fonts/OpenSansMedium-bold.fntdata"/><Relationship Id="rId24" Type="http://schemas.openxmlformats.org/officeDocument/2006/relationships/font" Target="fonts/LeagueSpartanMedium-regular.fntdata"/><Relationship Id="rId23" Type="http://schemas.openxmlformats.org/officeDocument/2006/relationships/font" Target="fonts/RobotoSlab-bold.fntdata"/><Relationship Id="rId45" Type="http://schemas.openxmlformats.org/officeDocument/2006/relationships/font" Target="fonts/OpenSans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eagueSpartan-regular.fntdata"/><Relationship Id="rId25" Type="http://schemas.openxmlformats.org/officeDocument/2006/relationships/font" Target="fonts/LeagueSpartanMedium-bold.fntdata"/><Relationship Id="rId28" Type="http://schemas.openxmlformats.org/officeDocument/2006/relationships/font" Target="fonts/Roboto-regular.fntdata"/><Relationship Id="rId27" Type="http://schemas.openxmlformats.org/officeDocument/2006/relationships/font" Target="fonts/LeagueSpartan-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Inter-bold.fntdata"/><Relationship Id="rId10" Type="http://schemas.openxmlformats.org/officeDocument/2006/relationships/slide" Target="slides/slide4.xml"/><Relationship Id="rId32" Type="http://schemas.openxmlformats.org/officeDocument/2006/relationships/font" Target="fonts/Inter-regular.fntdata"/><Relationship Id="rId13" Type="http://schemas.openxmlformats.org/officeDocument/2006/relationships/slide" Target="slides/slide7.xml"/><Relationship Id="rId35" Type="http://schemas.openxmlformats.org/officeDocument/2006/relationships/font" Target="fonts/Poppins-bold.fntdata"/><Relationship Id="rId12" Type="http://schemas.openxmlformats.org/officeDocument/2006/relationships/slide" Target="slides/slide6.xml"/><Relationship Id="rId34" Type="http://schemas.openxmlformats.org/officeDocument/2006/relationships/font" Target="fonts/Poppins-regular.fntdata"/><Relationship Id="rId15" Type="http://schemas.openxmlformats.org/officeDocument/2006/relationships/slide" Target="slides/slide9.xml"/><Relationship Id="rId37" Type="http://schemas.openxmlformats.org/officeDocument/2006/relationships/font" Target="fonts/Poppins-boldItalic.fntdata"/><Relationship Id="rId14" Type="http://schemas.openxmlformats.org/officeDocument/2006/relationships/slide" Target="slides/slide8.xml"/><Relationship Id="rId36" Type="http://schemas.openxmlformats.org/officeDocument/2006/relationships/font" Target="fonts/Poppins-italic.fntdata"/><Relationship Id="rId17" Type="http://schemas.openxmlformats.org/officeDocument/2006/relationships/slide" Target="slides/slide11.xml"/><Relationship Id="rId39" Type="http://schemas.openxmlformats.org/officeDocument/2006/relationships/font" Target="fonts/LatoLight-bold.fntdata"/><Relationship Id="rId16" Type="http://schemas.openxmlformats.org/officeDocument/2006/relationships/slide" Target="slides/slide10.xml"/><Relationship Id="rId38" Type="http://schemas.openxmlformats.org/officeDocument/2006/relationships/font" Target="fonts/Lato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SLIDES_API189098915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SLIDES_API189098915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SLIDES_API127388284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SLIDES_API127388284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SLIDES_API127388284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SLIDES_API127388284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SLIDES_API127388284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SLIDES_API127388284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SLIDES_API127388284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SLIDES_API127388284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SLIDES_API127388284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SLIDES_API127388284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SLIDES_API127388284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SLIDES_API127388284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SLIDES_API189098915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SLIDES_API189098915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SLIDES_API189098915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SLIDES_API189098915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SLIDES_API189098915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SLIDES_API189098915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cfdc2f4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cfdc2f4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SLIDES_API189098915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SLIDES_API189098915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SLIDES_API189098915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SLIDES_API189098915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cfdc2f4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cfdc2f4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SLIDES_API189098915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SLIDES_API189098915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1">
    <p:spTree>
      <p:nvGrpSpPr>
        <p:cNvPr id="63" name="Shape 63"/>
        <p:cNvGrpSpPr/>
        <p:nvPr/>
      </p:nvGrpSpPr>
      <p:grpSpPr>
        <a:xfrm>
          <a:off x="0" y="0"/>
          <a:ext cx="0" cy="0"/>
          <a:chOff x="0" y="0"/>
          <a:chExt cx="0" cy="0"/>
        </a:xfrm>
      </p:grpSpPr>
      <p:sp>
        <p:nvSpPr>
          <p:cNvPr id="64" name="Google Shape;64;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4"/>
          <p:cNvSpPr txBox="1"/>
          <p:nvPr>
            <p:ph idx="1" type="body"/>
          </p:nvPr>
        </p:nvSpPr>
        <p:spPr>
          <a:xfrm>
            <a:off x="632175" y="1717350"/>
            <a:ext cx="5056800" cy="1959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67" name="Google Shape;67;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68" name="Google Shape;68;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1" name="Google Shape;71;p15"/>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p:nvPr>
            <p:ph idx="2" type="pic"/>
          </p:nvPr>
        </p:nvSpPr>
        <p:spPr>
          <a:xfrm>
            <a:off x="642700" y="632300"/>
            <a:ext cx="2615100" cy="3918900"/>
          </a:xfrm>
          <a:prstGeom prst="roundRect">
            <a:avLst>
              <a:gd fmla="val 16667" name="adj"/>
            </a:avLst>
          </a:prstGeom>
          <a:noFill/>
          <a:ln>
            <a:noFill/>
          </a:ln>
        </p:spPr>
      </p:sp>
      <p:sp>
        <p:nvSpPr>
          <p:cNvPr id="74" name="Google Shape;74;p15"/>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5" name="Google Shape;75;p15"/>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6" name="Google Shape;76;p15"/>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idx="1" type="subTitle"/>
          </p:nvPr>
        </p:nvSpPr>
        <p:spPr>
          <a:xfrm>
            <a:off x="4722075" y="1959150"/>
            <a:ext cx="3589800" cy="19647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81" name="Google Shape;81;p16"/>
          <p:cNvSpPr/>
          <p:nvPr>
            <p:ph idx="2" type="pic"/>
          </p:nvPr>
        </p:nvSpPr>
        <p:spPr>
          <a:xfrm>
            <a:off x="5843075" y="632300"/>
            <a:ext cx="2615100" cy="3918900"/>
          </a:xfrm>
          <a:prstGeom prst="roundRect">
            <a:avLst>
              <a:gd fmla="val 16667" name="adj"/>
            </a:avLst>
          </a:prstGeom>
          <a:noFill/>
          <a:ln>
            <a:noFill/>
          </a:ln>
        </p:spPr>
      </p:sp>
      <p:sp>
        <p:nvSpPr>
          <p:cNvPr id="82" name="Google Shape;82;p1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83" name="Google Shape;83;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84" name="Google Shape;84;p16"/>
          <p:cNvSpPr txBox="1"/>
          <p:nvPr>
            <p:ph idx="1" type="subTitle"/>
          </p:nvPr>
        </p:nvSpPr>
        <p:spPr>
          <a:xfrm>
            <a:off x="642700" y="1723725"/>
            <a:ext cx="3605100" cy="19647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_1">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2">
            <a:alphaModFix/>
          </a:blip>
          <a:stretch>
            <a:fillRect/>
          </a:stretch>
        </p:blipFill>
        <p:spPr>
          <a:xfrm>
            <a:off x="6442575" y="2454150"/>
            <a:ext cx="2701425" cy="2689351"/>
          </a:xfrm>
          <a:prstGeom prst="rect">
            <a:avLst/>
          </a:prstGeom>
          <a:noFill/>
          <a:ln>
            <a:noFill/>
          </a:ln>
        </p:spPr>
      </p:pic>
      <p:sp>
        <p:nvSpPr>
          <p:cNvPr id="88" name="Google Shape;88;p17"/>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89" name="Google Shape;89;p17"/>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90" name="Google Shape;90;p17"/>
          <p:cNvSpPr txBox="1"/>
          <p:nvPr>
            <p:ph idx="1" type="subTitle"/>
          </p:nvPr>
        </p:nvSpPr>
        <p:spPr>
          <a:xfrm>
            <a:off x="642700" y="1717350"/>
            <a:ext cx="6856500" cy="19647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91" name="Shape 91"/>
        <p:cNvGrpSpPr/>
        <p:nvPr/>
      </p:nvGrpSpPr>
      <p:grpSpPr>
        <a:xfrm>
          <a:off x="0" y="0"/>
          <a:ext cx="0" cy="0"/>
          <a:chOff x="0" y="0"/>
          <a:chExt cx="0" cy="0"/>
        </a:xfrm>
      </p:grpSpPr>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4" name="Google Shape;94;p1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95" name="Google Shape;95;p18"/>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96" name="Google Shape;96;p18"/>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7" name="Google Shape;97;p1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98" name="Google Shape;98;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99" name="Shape 99"/>
        <p:cNvGrpSpPr/>
        <p:nvPr/>
      </p:nvGrpSpPr>
      <p:grpSpPr>
        <a:xfrm>
          <a:off x="0" y="0"/>
          <a:ext cx="0" cy="0"/>
          <a:chOff x="0" y="0"/>
          <a:chExt cx="0" cy="0"/>
        </a:xfrm>
      </p:grpSpPr>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02" name="Google Shape;102;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03" name="Shape 10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104" name="Shape 104"/>
        <p:cNvGrpSpPr/>
        <p:nvPr/>
      </p:nvGrpSpPr>
      <p:grpSpPr>
        <a:xfrm>
          <a:off x="0" y="0"/>
          <a:ext cx="0" cy="0"/>
          <a:chOff x="0" y="0"/>
          <a:chExt cx="0" cy="0"/>
        </a:xfrm>
      </p:grpSpPr>
      <p:sp>
        <p:nvSpPr>
          <p:cNvPr id="105" name="Google Shape;10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1"/>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1"/>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1"/>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1"/>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1"/>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1"/>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112" name="Google Shape;112;p21"/>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113" name="Google Shape;113;p21"/>
          <p:cNvSpPr/>
          <p:nvPr>
            <p:ph idx="3" type="pic"/>
          </p:nvPr>
        </p:nvSpPr>
        <p:spPr>
          <a:xfrm>
            <a:off x="642700" y="632300"/>
            <a:ext cx="2615100" cy="3918900"/>
          </a:xfrm>
          <a:prstGeom prst="roundRect">
            <a:avLst>
              <a:gd fmla="val 16667" name="adj"/>
            </a:avLst>
          </a:prstGeom>
          <a:noFill/>
          <a:ln>
            <a:noFill/>
          </a:ln>
        </p:spPr>
      </p:sp>
      <p:sp>
        <p:nvSpPr>
          <p:cNvPr id="114" name="Google Shape;114;p21"/>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15" name="Shape 115"/>
        <p:cNvGrpSpPr/>
        <p:nvPr/>
      </p:nvGrpSpPr>
      <p:grpSpPr>
        <a:xfrm>
          <a:off x="0" y="0"/>
          <a:ext cx="0" cy="0"/>
          <a:chOff x="0" y="0"/>
          <a:chExt cx="0" cy="0"/>
        </a:xfrm>
      </p:grpSpPr>
      <p:sp>
        <p:nvSpPr>
          <p:cNvPr id="116" name="Google Shape;11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2"/>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8" name="Google Shape;118;p22"/>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19" name="Google Shape;119;p22"/>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20" name="Google Shape;120;p22"/>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21" name="Google Shape;121;p22"/>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22" name="Google Shape;122;p22"/>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23" name="Google Shape;123;p22"/>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124" name="Shape 124"/>
        <p:cNvGrpSpPr/>
        <p:nvPr/>
      </p:nvGrpSpPr>
      <p:grpSpPr>
        <a:xfrm>
          <a:off x="0" y="0"/>
          <a:ext cx="0" cy="0"/>
          <a:chOff x="0" y="0"/>
          <a:chExt cx="0" cy="0"/>
        </a:xfrm>
      </p:grpSpPr>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27" name="Google Shape;127;p23"/>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128" name="Google Shape;128;p23"/>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29" name="Google Shape;129;p23"/>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30" name="Google Shape;130;p23"/>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31" name="Google Shape;131;p23"/>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32" name="Google Shape;132;p23"/>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33" name="Google Shape;133;p23"/>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34" name="Google Shape;134;p23"/>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35" name="Shape 135"/>
        <p:cNvGrpSpPr/>
        <p:nvPr/>
      </p:nvGrpSpPr>
      <p:grpSpPr>
        <a:xfrm>
          <a:off x="0" y="0"/>
          <a:ext cx="0" cy="0"/>
          <a:chOff x="0" y="0"/>
          <a:chExt cx="0" cy="0"/>
        </a:xfrm>
      </p:grpSpPr>
      <p:sp>
        <p:nvSpPr>
          <p:cNvPr id="136" name="Google Shape;136;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7" name="Google Shape;137;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38" name="Google Shape;138;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9" name="Google Shape;139;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0" name="Google Shape;140;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1" name="Google Shape;141;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2" name="Google Shape;142;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43" name="Google Shape;143;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46" name="Shape 146"/>
        <p:cNvGrpSpPr/>
        <p:nvPr/>
      </p:nvGrpSpPr>
      <p:grpSpPr>
        <a:xfrm>
          <a:off x="0" y="0"/>
          <a:ext cx="0" cy="0"/>
          <a:chOff x="0" y="0"/>
          <a:chExt cx="0" cy="0"/>
        </a:xfrm>
      </p:grpSpPr>
      <p:sp>
        <p:nvSpPr>
          <p:cNvPr id="147" name="Google Shape;147;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8" name="Google Shape;148;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9" name="Google Shape;149;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50" name="Google Shape;150;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51" name="Google Shape;151;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2" name="Google Shape;152;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53" name="Google Shape;153;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54" name="Google Shape;154;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55" name="Google Shape;155;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56" name="Google Shape;156;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7" name="Google Shape;157;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8" name="Google Shape;158;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9" name="Google Shape;159;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60" name="Shape 160"/>
        <p:cNvGrpSpPr/>
        <p:nvPr/>
      </p:nvGrpSpPr>
      <p:grpSpPr>
        <a:xfrm>
          <a:off x="0" y="0"/>
          <a:ext cx="0" cy="0"/>
          <a:chOff x="0" y="0"/>
          <a:chExt cx="0" cy="0"/>
        </a:xfrm>
      </p:grpSpPr>
      <p:sp>
        <p:nvSpPr>
          <p:cNvPr id="161" name="Google Shape;161;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62" name="Google Shape;162;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3" name="Google Shape;163;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64" name="Google Shape;164;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5" name="Google Shape;165;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66" name="Google Shape;166;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7" name="Google Shape;167;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8" name="Google Shape;168;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9" name="Google Shape;169;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70" name="Google Shape;170;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71" name="Google Shape;171;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72" name="Google Shape;172;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73" name="Google Shape;173;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74" name="Google Shape;174;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75" name="Google Shape;175;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6" name="Google Shape;176;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7" name="Google Shape;177;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78" name="Shape 178"/>
        <p:cNvGrpSpPr/>
        <p:nvPr/>
      </p:nvGrpSpPr>
      <p:grpSpPr>
        <a:xfrm>
          <a:off x="0" y="0"/>
          <a:ext cx="0" cy="0"/>
          <a:chOff x="0" y="0"/>
          <a:chExt cx="0" cy="0"/>
        </a:xfrm>
      </p:grpSpPr>
      <p:sp>
        <p:nvSpPr>
          <p:cNvPr id="179" name="Google Shape;179;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80" name="Google Shape;180;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81" name="Google Shape;181;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2" name="Google Shape;182;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83" name="Google Shape;183;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4" name="Google Shape;184;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85" name="Google Shape;185;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6" name="Google Shape;186;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87" name="Google Shape;187;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90" name="Google Shape;190;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91" name="Google Shape;191;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92" name="Google Shape;192;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93" name="Google Shape;193;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94" name="Google Shape;194;p28"/>
          <p:cNvGrpSpPr/>
          <p:nvPr/>
        </p:nvGrpSpPr>
        <p:grpSpPr>
          <a:xfrm>
            <a:off x="3095387" y="1241947"/>
            <a:ext cx="2953226" cy="2951755"/>
            <a:chOff x="3102288" y="1429998"/>
            <a:chExt cx="2953226" cy="2951755"/>
          </a:xfrm>
        </p:grpSpPr>
        <p:sp>
          <p:nvSpPr>
            <p:cNvPr id="195" name="Google Shape;195;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6" name="Google Shape;196;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7" name="Google Shape;197;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8" name="Google Shape;198;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9" name="Google Shape;199;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200" name="Google Shape;200;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201" name="Google Shape;201;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202" name="Google Shape;202;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203" name="Google Shape;203;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204" name="Google Shape;204;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205" name="Google Shape;205;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1" name="Google Shape;6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04800" lvl="1" marL="9144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indent="-304800" lvl="2" marL="13716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indent="-304800" lvl="3" marL="1828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indent="-304800" lvl="4" marL="22860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indent="-304800" lvl="5" marL="27432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indent="-304800" lvl="6" marL="32004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indent="-304800" lvl="7" marL="36576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indent="-304800" lvl="8" marL="411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p:txBody>
      </p:sp>
      <p:sp>
        <p:nvSpPr>
          <p:cNvPr id="62" name="Google Shape;6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League Spartan"/>
                <a:ea typeface="League Spartan"/>
                <a:cs typeface="League Spartan"/>
                <a:sym typeface="League Spartan"/>
              </a:rPr>
              <a:t>Predicting Future Stock Prices </a:t>
            </a:r>
            <a:r>
              <a:rPr b="1" lang="en">
                <a:latin typeface="League Spartan"/>
                <a:ea typeface="League Spartan"/>
                <a:cs typeface="League Spartan"/>
                <a:sym typeface="League Spartan"/>
              </a:rPr>
              <a:t>with LSTM Model</a:t>
            </a:r>
            <a:endParaRPr b="1">
              <a:latin typeface="League Spartan"/>
              <a:ea typeface="League Spartan"/>
              <a:cs typeface="League Spartan"/>
              <a:sym typeface="League Spartan"/>
            </a:endParaRPr>
          </a:p>
        </p:txBody>
      </p:sp>
      <p:sp>
        <p:nvSpPr>
          <p:cNvPr id="211" name="Google Shape;211;p29"/>
          <p:cNvSpPr txBox="1"/>
          <p:nvPr>
            <p:ph idx="1" type="body"/>
          </p:nvPr>
        </p:nvSpPr>
        <p:spPr>
          <a:xfrm>
            <a:off x="632175" y="1717350"/>
            <a:ext cx="59154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This presentation aims to explore the use of LSTM models in predicting future stock prices to aid investors and traders in making better-informed investment decisions.</a:t>
            </a:r>
            <a:endParaRPr sz="1400"/>
          </a:p>
        </p:txBody>
      </p:sp>
      <p:sp>
        <p:nvSpPr>
          <p:cNvPr id="212" name="Google Shape;212;p29"/>
          <p:cNvSpPr txBox="1"/>
          <p:nvPr/>
        </p:nvSpPr>
        <p:spPr>
          <a:xfrm>
            <a:off x="4572000" y="4026175"/>
            <a:ext cx="378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a:ea typeface="Inter"/>
                <a:cs typeface="Inter"/>
                <a:sym typeface="Inter"/>
              </a:rPr>
              <a:t>GROUP-11</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VAMSHITHA KOMPELLY</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LIKITHA VADLA</a:t>
            </a:r>
            <a:endParaRPr>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Clean and preprocess the data to remove any discrepancies or missing values.</a:t>
            </a:r>
            <a:endParaRPr sz="1400"/>
          </a:p>
        </p:txBody>
      </p:sp>
      <p:sp>
        <p:nvSpPr>
          <p:cNvPr id="279" name="Google Shape;279;p3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Normalize or scale the data to ensure that the model can effectively learn from the features without being affected by large variations in value.</a:t>
            </a:r>
            <a:endParaRPr sz="1400"/>
          </a:p>
        </p:txBody>
      </p:sp>
      <p:sp>
        <p:nvSpPr>
          <p:cNvPr id="280" name="Google Shape;280;p38"/>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Data Preparation</a:t>
            </a:r>
            <a:endParaRPr b="1" sz="2500">
              <a:latin typeface="League Spartan"/>
              <a:ea typeface="League Spartan"/>
              <a:cs typeface="League Spartan"/>
              <a:sym typeface="League Spartan"/>
            </a:endParaRPr>
          </a:p>
        </p:txBody>
      </p:sp>
      <p:sp>
        <p:nvSpPr>
          <p:cNvPr id="281" name="Google Shape;281;p3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Extract relevant features from the data that could help in predicting future stock prices.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 type="subTitle"/>
          </p:nvPr>
        </p:nvSpPr>
        <p:spPr>
          <a:xfrm>
            <a:off x="6595075" y="2305850"/>
            <a:ext cx="2096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output layer will have a linear activation function, as we're predicting a continuous value i.e stock price.</a:t>
            </a:r>
            <a:endParaRPr/>
          </a:p>
        </p:txBody>
      </p:sp>
      <p:sp>
        <p:nvSpPr>
          <p:cNvPr id="287" name="Google Shape;287;p39"/>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Modeling</a:t>
            </a:r>
            <a:endParaRPr b="1" sz="2500">
              <a:latin typeface="League Spartan"/>
              <a:ea typeface="League Spartan"/>
              <a:cs typeface="League Spartan"/>
              <a:sym typeface="League Spartan"/>
            </a:endParaRPr>
          </a:p>
        </p:txBody>
      </p:sp>
      <p:sp>
        <p:nvSpPr>
          <p:cNvPr id="288" name="Google Shape;288;p39"/>
          <p:cNvSpPr txBox="1"/>
          <p:nvPr>
            <p:ph idx="2" type="subTitle"/>
          </p:nvPr>
        </p:nvSpPr>
        <p:spPr>
          <a:xfrm>
            <a:off x="467425" y="1394975"/>
            <a:ext cx="2198400" cy="822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a:t>Design an LSTM neural network architecture, which may consist of one or more LSTM layers, followed by Dense layers and a final output layer.</a:t>
            </a:r>
            <a:endParaRPr/>
          </a:p>
        </p:txBody>
      </p:sp>
      <p:sp>
        <p:nvSpPr>
          <p:cNvPr id="289" name="Google Shape;289;p39"/>
          <p:cNvSpPr txBox="1"/>
          <p:nvPr>
            <p:ph idx="3" type="subTitle"/>
          </p:nvPr>
        </p:nvSpPr>
        <p:spPr>
          <a:xfrm>
            <a:off x="456700" y="3405075"/>
            <a:ext cx="2361600" cy="885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a:t>Train the LSTM model using the training dataset by minimizing a suitable loss function (e.g., mean squared error) and optimizing the weights with a suitable optimizer.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295" name="Google Shape;295;p40"/>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SzPts val="1400"/>
              <a:buChar char="●"/>
            </a:pPr>
            <a:r>
              <a:rPr lang="en" sz="1400"/>
              <a:t>Evaluate the model's performance using appropriate metrics, such as Mean Absolute Error (MAE) or Root Mean Squared Error (RMSE), to measure how well the model is predicting the stock prices on the validation set.</a:t>
            </a:r>
            <a:endParaRPr sz="1400"/>
          </a:p>
        </p:txBody>
      </p:sp>
      <p:pic>
        <p:nvPicPr>
          <p:cNvPr id="296" name="Google Shape;296;p40"/>
          <p:cNvPicPr preferRelativeResize="0"/>
          <p:nvPr/>
        </p:nvPicPr>
        <p:blipFill>
          <a:blip r:embed="rId3">
            <a:alphaModFix/>
          </a:blip>
          <a:stretch>
            <a:fillRect/>
          </a:stretch>
        </p:blipFill>
        <p:spPr>
          <a:xfrm>
            <a:off x="4821375" y="1135075"/>
            <a:ext cx="3161025" cy="731632"/>
          </a:xfrm>
          <a:prstGeom prst="rect">
            <a:avLst/>
          </a:prstGeom>
          <a:noFill/>
          <a:ln>
            <a:noFill/>
          </a:ln>
        </p:spPr>
      </p:pic>
      <p:pic>
        <p:nvPicPr>
          <p:cNvPr id="297" name="Google Shape;297;p40"/>
          <p:cNvPicPr preferRelativeResize="0"/>
          <p:nvPr/>
        </p:nvPicPr>
        <p:blipFill>
          <a:blip r:embed="rId4">
            <a:alphaModFix/>
          </a:blip>
          <a:stretch>
            <a:fillRect/>
          </a:stretch>
        </p:blipFill>
        <p:spPr>
          <a:xfrm>
            <a:off x="4486275" y="2678782"/>
            <a:ext cx="3971925" cy="100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Deployment</a:t>
            </a:r>
            <a:endParaRPr b="1" sz="2500">
              <a:latin typeface="League Spartan"/>
              <a:ea typeface="League Spartan"/>
              <a:cs typeface="League Spartan"/>
              <a:sym typeface="League Spartan"/>
            </a:endParaRPr>
          </a:p>
        </p:txBody>
      </p:sp>
      <p:sp>
        <p:nvSpPr>
          <p:cNvPr id="303" name="Google Shape;303;p41"/>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Deploy the application on cloud platforms such as AWS.</a:t>
            </a:r>
            <a:endParaRPr sz="1400"/>
          </a:p>
        </p:txBody>
      </p:sp>
      <p:sp>
        <p:nvSpPr>
          <p:cNvPr id="304" name="Google Shape;304;p41"/>
          <p:cNvSpPr txBox="1"/>
          <p:nvPr>
            <p:ph idx="2"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Create a RESTful API or web service using a suitable framework like Flask, FastAPI, or Django for Python.</a:t>
            </a:r>
            <a:endParaRPr sz="1400"/>
          </a:p>
        </p:txBody>
      </p:sp>
      <p:sp>
        <p:nvSpPr>
          <p:cNvPr id="305" name="Google Shape;305;p41"/>
          <p:cNvSpPr txBox="1"/>
          <p:nvPr>
            <p:ph idx="3" type="subTitle"/>
          </p:nvPr>
        </p:nvSpPr>
        <p:spPr>
          <a:xfrm>
            <a:off x="1185925" y="37655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This API will serve as the interface between the users and the LSTM model.</a:t>
            </a:r>
            <a:endParaRPr sz="1400"/>
          </a:p>
        </p:txBody>
      </p:sp>
      <p:pic>
        <p:nvPicPr>
          <p:cNvPr id="306" name="Google Shape;306;p41"/>
          <p:cNvPicPr preferRelativeResize="0"/>
          <p:nvPr>
            <p:ph idx="4"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 type="subTitle"/>
          </p:nvPr>
        </p:nvSpPr>
        <p:spPr>
          <a:xfrm>
            <a:off x="352050" y="1116000"/>
            <a:ext cx="7840200" cy="29115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sz="1400"/>
              <a:t>Machine Learning and its algorithms have revolutionized stock market analysis.</a:t>
            </a:r>
            <a:endParaRPr sz="1400"/>
          </a:p>
          <a:p>
            <a:pPr indent="-317500" lvl="0" marL="457200" rtl="0" algn="just">
              <a:lnSpc>
                <a:spcPct val="150000"/>
              </a:lnSpc>
              <a:spcBef>
                <a:spcPts val="0"/>
              </a:spcBef>
              <a:spcAft>
                <a:spcPts val="0"/>
              </a:spcAft>
              <a:buSzPts val="1400"/>
              <a:buChar char="●"/>
            </a:pPr>
            <a:r>
              <a:rPr lang="en" sz="1400"/>
              <a:t>The Opening Value of the stock, the Highest and Lowest values of that stock on the same day, as well as the Closing Value at the end of the day are all indicated for each date.</a:t>
            </a:r>
            <a:endParaRPr sz="1400"/>
          </a:p>
          <a:p>
            <a:pPr indent="-317500" lvl="0" marL="457200" rtl="0" algn="just">
              <a:lnSpc>
                <a:spcPct val="150000"/>
              </a:lnSpc>
              <a:spcBef>
                <a:spcPts val="0"/>
              </a:spcBef>
              <a:spcAft>
                <a:spcPts val="0"/>
              </a:spcAft>
              <a:buSzPts val="1400"/>
              <a:buChar char="●"/>
            </a:pPr>
            <a:r>
              <a:rPr lang="en" sz="1400"/>
              <a:t>The total volume of the stocks in the market is provided; with this information, it is up to the job of a Machine Learning Data Scientist to look at the data and develop different algorithms that may help in finding appropriate stocks values.</a:t>
            </a:r>
            <a:endParaRPr sz="1400"/>
          </a:p>
          <a:p>
            <a:pPr indent="-317500" lvl="0" marL="457200" rtl="0" algn="just">
              <a:lnSpc>
                <a:spcPct val="150000"/>
              </a:lnSpc>
              <a:spcBef>
                <a:spcPts val="0"/>
              </a:spcBef>
              <a:spcAft>
                <a:spcPts val="0"/>
              </a:spcAft>
              <a:buSzPts val="1400"/>
              <a:buChar char="●"/>
            </a:pPr>
            <a:r>
              <a:rPr lang="en" sz="1400"/>
              <a:t>With the right data and algorithms, accurate predictions can be made for stock values.</a:t>
            </a:r>
            <a:endParaRPr sz="1400"/>
          </a:p>
          <a:p>
            <a:pPr indent="-317500" lvl="0" marL="457200" rtl="0" algn="just">
              <a:lnSpc>
                <a:spcPct val="150000"/>
              </a:lnSpc>
              <a:spcBef>
                <a:spcPts val="0"/>
              </a:spcBef>
              <a:spcAft>
                <a:spcPts val="0"/>
              </a:spcAft>
              <a:buSzPts val="1400"/>
              <a:buChar char="●"/>
            </a:pPr>
            <a:r>
              <a:rPr lang="en" sz="1400"/>
              <a:t>Stock Price Prediction using machine learning techniques has become more efficient and effective.</a:t>
            </a:r>
            <a:endParaRPr sz="1400"/>
          </a:p>
          <a:p>
            <a:pPr indent="0" lvl="0" marL="0" rtl="0" algn="l">
              <a:spcBef>
                <a:spcPts val="1200"/>
              </a:spcBef>
              <a:spcAft>
                <a:spcPts val="1200"/>
              </a:spcAft>
              <a:buNone/>
            </a:pPr>
            <a:r>
              <a:t/>
            </a:r>
            <a:endParaRPr/>
          </a:p>
        </p:txBody>
      </p:sp>
      <p:sp>
        <p:nvSpPr>
          <p:cNvPr id="312" name="Google Shape;312;p42"/>
          <p:cNvSpPr txBox="1"/>
          <p:nvPr>
            <p:ph type="title"/>
          </p:nvPr>
        </p:nvSpPr>
        <p:spPr>
          <a:xfrm>
            <a:off x="962350" y="36140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Conclusion</a:t>
            </a:r>
            <a:endParaRPr b="1" sz="2500">
              <a:latin typeface="League Spartan"/>
              <a:ea typeface="League Spartan"/>
              <a:cs typeface="League Spartan"/>
              <a:sym typeface="League Spartan"/>
            </a:endParaRPr>
          </a:p>
        </p:txBody>
      </p:sp>
      <p:sp>
        <p:nvSpPr>
          <p:cNvPr id="313" name="Google Shape;313;p42"/>
          <p:cNvSpPr txBox="1"/>
          <p:nvPr>
            <p:ph idx="3" type="subTitle"/>
          </p:nvPr>
        </p:nvSpPr>
        <p:spPr>
          <a:xfrm>
            <a:off x="457200" y="4248475"/>
            <a:ext cx="78402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pic>
        <p:nvPicPr>
          <p:cNvPr id="319" name="Google Shape;319;p43"/>
          <p:cNvPicPr preferRelativeResize="0"/>
          <p:nvPr/>
        </p:nvPicPr>
        <p:blipFill>
          <a:blip r:embed="rId3">
            <a:alphaModFix/>
          </a:blip>
          <a:stretch>
            <a:fillRect/>
          </a:stretch>
        </p:blipFill>
        <p:spPr>
          <a:xfrm>
            <a:off x="0" y="-62075"/>
            <a:ext cx="9299150" cy="539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The main purpose of the stock market is to provide a marketplace for the buying, selling, and exchange of securities and stock.</a:t>
            </a:r>
            <a:endParaRPr sz="1400"/>
          </a:p>
        </p:txBody>
      </p:sp>
      <p:sp>
        <p:nvSpPr>
          <p:cNvPr id="218" name="Google Shape;218;p30"/>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Applying the correct stock market prediction methods helps minimize losses and improve entry/exit points.</a:t>
            </a:r>
            <a:endParaRPr sz="1400"/>
          </a:p>
        </p:txBody>
      </p:sp>
      <p:sp>
        <p:nvSpPr>
          <p:cNvPr id="219" name="Google Shape;219;p30"/>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Introduction</a:t>
            </a:r>
            <a:endParaRPr b="1" sz="2500">
              <a:latin typeface="League Spartan"/>
              <a:ea typeface="League Spartan"/>
              <a:cs typeface="League Spartan"/>
              <a:sym typeface="League Spartan"/>
            </a:endParaRPr>
          </a:p>
        </p:txBody>
      </p:sp>
      <p:sp>
        <p:nvSpPr>
          <p:cNvPr id="220" name="Google Shape;220;p30"/>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The Long Short-Term Memory (LSTM) model is a popular and successful machine learning model used in finance, particularly for processing sequential data.</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ph idx="2" type="pic"/>
          </p:nvPr>
        </p:nvPicPr>
        <p:blipFill rotWithShape="1">
          <a:blip r:embed="rId3">
            <a:alphaModFix/>
          </a:blip>
          <a:srcRect b="0" l="27895" r="27895" t="0"/>
          <a:stretch/>
        </p:blipFill>
        <p:spPr>
          <a:xfrm>
            <a:off x="642700" y="632300"/>
            <a:ext cx="2615100" cy="3918900"/>
          </a:xfrm>
          <a:prstGeom prst="roundRect">
            <a:avLst>
              <a:gd fmla="val 16667" name="adj"/>
            </a:avLst>
          </a:prstGeom>
        </p:spPr>
      </p:pic>
      <p:sp>
        <p:nvSpPr>
          <p:cNvPr id="226" name="Google Shape;226;p31"/>
          <p:cNvSpPr txBox="1"/>
          <p:nvPr>
            <p:ph type="title"/>
          </p:nvPr>
        </p:nvSpPr>
        <p:spPr>
          <a:xfrm>
            <a:off x="4722075" y="997400"/>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Problem Statement</a:t>
            </a:r>
            <a:endParaRPr b="1" sz="2500">
              <a:latin typeface="League Spartan"/>
              <a:ea typeface="League Spartan"/>
              <a:cs typeface="League Spartan"/>
              <a:sym typeface="League Spartan"/>
            </a:endParaRPr>
          </a:p>
        </p:txBody>
      </p:sp>
      <p:sp>
        <p:nvSpPr>
          <p:cNvPr id="227" name="Google Shape;227;p31"/>
          <p:cNvSpPr txBox="1"/>
          <p:nvPr>
            <p:ph idx="1" type="subTitle"/>
          </p:nvPr>
        </p:nvSpPr>
        <p:spPr>
          <a:xfrm>
            <a:off x="4722075" y="1959150"/>
            <a:ext cx="3589800" cy="19647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SzPts val="1400"/>
              <a:buChar char="●"/>
            </a:pPr>
            <a:r>
              <a:rPr lang="en" sz="1400"/>
              <a:t>Predicting future stock prices to aid in investment decision making.</a:t>
            </a:r>
            <a:endParaRPr sz="1400"/>
          </a:p>
          <a:p>
            <a:pPr indent="0" lvl="0" marL="0" rtl="0" algn="l">
              <a:lnSpc>
                <a:spcPct val="110000"/>
              </a:lnSpc>
              <a:spcBef>
                <a:spcPts val="1200"/>
              </a:spcBef>
              <a:spcAft>
                <a:spcPts val="0"/>
              </a:spcAft>
              <a:buNone/>
            </a:pPr>
            <a:r>
              <a:t/>
            </a:r>
            <a:endParaRPr sz="1400"/>
          </a:p>
          <a:p>
            <a:pPr indent="-317500" lvl="0" marL="457200" rtl="0" algn="l">
              <a:lnSpc>
                <a:spcPct val="110000"/>
              </a:lnSpc>
              <a:spcBef>
                <a:spcPts val="1200"/>
              </a:spcBef>
              <a:spcAft>
                <a:spcPts val="0"/>
              </a:spcAft>
              <a:buSzPts val="1400"/>
              <a:buChar char="●"/>
            </a:pPr>
            <a:r>
              <a:rPr lang="en" sz="1400"/>
              <a:t>Investors and traders can making better-informed investment decisions, avoid risk, and potentially improve their overall returns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41352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Objectives</a:t>
            </a:r>
            <a:endParaRPr b="1" sz="2500">
              <a:latin typeface="League Spartan"/>
              <a:ea typeface="League Spartan"/>
              <a:cs typeface="League Spartan"/>
              <a:sym typeface="League Spartan"/>
            </a:endParaRPr>
          </a:p>
        </p:txBody>
      </p:sp>
      <p:sp>
        <p:nvSpPr>
          <p:cNvPr id="233" name="Google Shape;233;p32"/>
          <p:cNvSpPr txBox="1"/>
          <p:nvPr>
            <p:ph idx="1" type="subTitle"/>
          </p:nvPr>
        </p:nvSpPr>
        <p:spPr>
          <a:xfrm>
            <a:off x="4608950" y="1543625"/>
            <a:ext cx="4038600" cy="93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400">
                <a:latin typeface="Inter"/>
                <a:ea typeface="Inter"/>
                <a:cs typeface="Inter"/>
                <a:sym typeface="Inter"/>
              </a:rPr>
              <a:t>Objective: Develop a machine learning based solution for more accurate predictions compared to traditional analysis techniques.</a:t>
            </a:r>
            <a:endParaRPr sz="1400">
              <a:latin typeface="Inter"/>
              <a:ea typeface="Inter"/>
              <a:cs typeface="Inter"/>
              <a:sym typeface="Inter"/>
            </a:endParaRPr>
          </a:p>
          <a:p>
            <a:pPr indent="0" lvl="0" marL="0" rtl="0" algn="l">
              <a:lnSpc>
                <a:spcPct val="110000"/>
              </a:lnSpc>
              <a:spcBef>
                <a:spcPts val="1200"/>
              </a:spcBef>
              <a:spcAft>
                <a:spcPts val="0"/>
              </a:spcAft>
              <a:buNone/>
            </a:pPr>
            <a:r>
              <a:t/>
            </a:r>
            <a:endParaRPr sz="1300">
              <a:latin typeface="Inter"/>
              <a:ea typeface="Inter"/>
              <a:cs typeface="Inter"/>
              <a:sym typeface="Inter"/>
            </a:endParaRPr>
          </a:p>
          <a:p>
            <a:pPr indent="0" lvl="0" marL="0" rtl="0" algn="l">
              <a:spcBef>
                <a:spcPts val="1200"/>
              </a:spcBef>
              <a:spcAft>
                <a:spcPts val="0"/>
              </a:spcAft>
              <a:buNone/>
            </a:pPr>
            <a:r>
              <a:rPr lang="en" sz="1400"/>
              <a:t>Benefits: Better-informed investment decisions, risk management, and potentially improved overall returns.</a:t>
            </a:r>
            <a:endParaRPr sz="1400"/>
          </a:p>
          <a:p>
            <a:pPr indent="0" lvl="0" marL="457200" rtl="0" algn="l">
              <a:lnSpc>
                <a:spcPct val="110000"/>
              </a:lnSpc>
              <a:spcBef>
                <a:spcPts val="1200"/>
              </a:spcBef>
              <a:spcAft>
                <a:spcPts val="1200"/>
              </a:spcAft>
              <a:buNone/>
            </a:pPr>
            <a:r>
              <a:t/>
            </a:r>
            <a:endParaRPr/>
          </a:p>
        </p:txBody>
      </p:sp>
      <p:sp>
        <p:nvSpPr>
          <p:cNvPr id="234" name="Google Shape;234;p32"/>
          <p:cNvSpPr txBox="1"/>
          <p:nvPr>
            <p:ph idx="2" type="subTitle"/>
          </p:nvPr>
        </p:nvSpPr>
        <p:spPr>
          <a:xfrm>
            <a:off x="4406850" y="3612800"/>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235" name="Google Shape;235;p32"/>
          <p:cNvPicPr preferRelativeResize="0"/>
          <p:nvPr/>
        </p:nvPicPr>
        <p:blipFill>
          <a:blip r:embed="rId3">
            <a:alphaModFix/>
          </a:blip>
          <a:stretch>
            <a:fillRect/>
          </a:stretch>
        </p:blipFill>
        <p:spPr>
          <a:xfrm>
            <a:off x="601275" y="649225"/>
            <a:ext cx="3027775" cy="371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1078075" y="587325"/>
            <a:ext cx="4270500" cy="788700"/>
          </a:xfrm>
          <a:prstGeom prst="rect">
            <a:avLst/>
          </a:prstGeom>
        </p:spPr>
        <p:txBody>
          <a:bodyPr anchorCtr="0" anchor="ctr" bIns="91425" lIns="91425" spcFirstLastPara="1" rIns="91425" wrap="square" tIns="91425">
            <a:normAutofit fontScale="90000"/>
          </a:bodyPr>
          <a:lstStyle/>
          <a:p>
            <a:pPr indent="457200" lvl="0" marL="1828800" rtl="0" algn="l">
              <a:spcBef>
                <a:spcPts val="0"/>
              </a:spcBef>
              <a:spcAft>
                <a:spcPts val="0"/>
              </a:spcAft>
              <a:buNone/>
            </a:pPr>
            <a:r>
              <a:rPr b="1" lang="en" sz="2733">
                <a:latin typeface="League Spartan"/>
                <a:ea typeface="League Spartan"/>
                <a:cs typeface="League Spartan"/>
                <a:sym typeface="League Spartan"/>
              </a:rPr>
              <a:t>   </a:t>
            </a:r>
            <a:r>
              <a:rPr b="1" lang="en" sz="2872">
                <a:latin typeface="League Spartan"/>
                <a:ea typeface="League Spartan"/>
                <a:cs typeface="League Spartan"/>
                <a:sym typeface="League Spartan"/>
              </a:rPr>
              <a:t>CRISP-DM</a:t>
            </a:r>
            <a:endParaRPr b="1" sz="2872">
              <a:latin typeface="League Spartan"/>
              <a:ea typeface="League Spartan"/>
              <a:cs typeface="League Spartan"/>
              <a:sym typeface="League Spart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p33"/>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2" name="Google Shape;242;p33"/>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3"/>
          <p:cNvPicPr preferRelativeResize="0"/>
          <p:nvPr/>
        </p:nvPicPr>
        <p:blipFill rotWithShape="1">
          <a:blip r:embed="rId3">
            <a:alphaModFix/>
          </a:blip>
          <a:srcRect b="0" l="2015" r="2005" t="0"/>
          <a:stretch/>
        </p:blipFill>
        <p:spPr>
          <a:xfrm>
            <a:off x="2622000" y="1032900"/>
            <a:ext cx="3573674" cy="3693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Business Understanding</a:t>
            </a:r>
            <a:endParaRPr b="1" sz="2500">
              <a:latin typeface="League Spartan"/>
              <a:ea typeface="League Spartan"/>
              <a:cs typeface="League Spartan"/>
              <a:sym typeface="League Spartan"/>
            </a:endParaRPr>
          </a:p>
        </p:txBody>
      </p:sp>
      <p:sp>
        <p:nvSpPr>
          <p:cNvPr id="249" name="Google Shape;249;p34"/>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Tools and techniques for identifying potential investment opportunities and managing risk are crucial.</a:t>
            </a:r>
            <a:endParaRPr sz="1400"/>
          </a:p>
        </p:txBody>
      </p:sp>
      <p:sp>
        <p:nvSpPr>
          <p:cNvPr id="250" name="Google Shape;250;p34"/>
          <p:cNvSpPr txBox="1"/>
          <p:nvPr>
            <p:ph idx="2"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Investors and traders need reliable and accurate methods to predict future stock prices.</a:t>
            </a:r>
            <a:endParaRPr sz="1400"/>
          </a:p>
        </p:txBody>
      </p:sp>
      <p:pic>
        <p:nvPicPr>
          <p:cNvPr id="251" name="Google Shape;251;p34"/>
          <p:cNvPicPr preferRelativeResize="0"/>
          <p:nvPr>
            <p:ph idx="3" type="pic"/>
          </p:nvPr>
        </p:nvPicPr>
        <p:blipFill rotWithShape="1">
          <a:blip r:embed="rId3">
            <a:alphaModFix/>
          </a:blip>
          <a:srcRect b="0" l="31233" r="31230" t="0"/>
          <a:stretch/>
        </p:blipFill>
        <p:spPr>
          <a:xfrm>
            <a:off x="5843075" y="632300"/>
            <a:ext cx="2615100" cy="3918900"/>
          </a:xfrm>
          <a:prstGeom prst="roundRect">
            <a:avLst>
              <a:gd fmla="val 1666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41352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League Spartan"/>
                <a:ea typeface="League Spartan"/>
                <a:cs typeface="League Spartan"/>
                <a:sym typeface="League Spartan"/>
              </a:rPr>
              <a:t>Data Understanding</a:t>
            </a:r>
            <a:endParaRPr b="1" sz="2500">
              <a:latin typeface="League Spartan"/>
              <a:ea typeface="League Spartan"/>
              <a:cs typeface="League Spartan"/>
              <a:sym typeface="League Spartan"/>
            </a:endParaRPr>
          </a:p>
        </p:txBody>
      </p:sp>
      <p:sp>
        <p:nvSpPr>
          <p:cNvPr id="257" name="Google Shape;257;p35"/>
          <p:cNvSpPr txBox="1"/>
          <p:nvPr>
            <p:ph idx="1" type="subTitle"/>
          </p:nvPr>
        </p:nvSpPr>
        <p:spPr>
          <a:xfrm>
            <a:off x="46784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Using the yfinance library to download market data in a threaded and Pythonic manner.</a:t>
            </a:r>
            <a:endParaRPr sz="1400"/>
          </a:p>
        </p:txBody>
      </p:sp>
      <p:sp>
        <p:nvSpPr>
          <p:cNvPr id="258" name="Google Shape;258;p35"/>
          <p:cNvSpPr txBox="1"/>
          <p:nvPr>
            <p:ph idx="2" type="subTitle"/>
          </p:nvPr>
        </p:nvSpPr>
        <p:spPr>
          <a:xfrm>
            <a:off x="46784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Obtaining stock data from Yahoo Finance website, a valuable source of financial market data.</a:t>
            </a:r>
            <a:endParaRPr sz="1400"/>
          </a:p>
        </p:txBody>
      </p:sp>
      <p:pic>
        <p:nvPicPr>
          <p:cNvPr id="259" name="Google Shape;259;p35"/>
          <p:cNvPicPr preferRelativeResize="0"/>
          <p:nvPr>
            <p:ph idx="3" type="pic"/>
          </p:nvPr>
        </p:nvPicPr>
        <p:blipFill rotWithShape="1">
          <a:blip r:embed="rId3">
            <a:alphaModFix/>
          </a:blip>
          <a:srcRect b="0" l="27767" r="27762" t="0"/>
          <a:stretch/>
        </p:blipFill>
        <p:spPr>
          <a:xfrm>
            <a:off x="642700" y="632300"/>
            <a:ext cx="2615100" cy="3918900"/>
          </a:xfrm>
          <a:prstGeom prst="roundRect">
            <a:avLst>
              <a:gd fmla="val 16667" name="adj"/>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65" name="Google Shape;265;p36"/>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6" name="Google Shape;266;p36"/>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6"/>
          <p:cNvPicPr preferRelativeResize="0"/>
          <p:nvPr/>
        </p:nvPicPr>
        <p:blipFill rotWithShape="1">
          <a:blip r:embed="rId3">
            <a:alphaModFix/>
          </a:blip>
          <a:srcRect b="4021" l="0" r="0" t="0"/>
          <a:stretch/>
        </p:blipFill>
        <p:spPr>
          <a:xfrm>
            <a:off x="397075" y="0"/>
            <a:ext cx="8504775" cy="48757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chemeClr val="dk1">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1232100" y="32067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273" name="Google Shape;273;p37"/>
          <p:cNvSpPr txBox="1"/>
          <p:nvPr>
            <p:ph idx="1" type="subTitle"/>
          </p:nvPr>
        </p:nvSpPr>
        <p:spPr>
          <a:xfrm>
            <a:off x="642700" y="1047575"/>
            <a:ext cx="5325600" cy="3493500"/>
          </a:xfrm>
          <a:prstGeom prst="rect">
            <a:avLst/>
          </a:prstGeom>
        </p:spPr>
        <p:txBody>
          <a:bodyPr anchorCtr="0" anchor="t" bIns="91425" lIns="91425" spcFirstLastPara="1" rIns="91425" wrap="square" tIns="91425">
            <a:noAutofit/>
          </a:bodyPr>
          <a:lstStyle/>
          <a:p>
            <a:pPr indent="-317500" lvl="0" marL="457200" rtl="0" algn="just">
              <a:lnSpc>
                <a:spcPct val="110000"/>
              </a:lnSpc>
              <a:spcBef>
                <a:spcPts val="0"/>
              </a:spcBef>
              <a:spcAft>
                <a:spcPts val="0"/>
              </a:spcAft>
              <a:buSzPts val="1400"/>
              <a:buChar char="●"/>
            </a:pPr>
            <a:r>
              <a:rPr lang="en" sz="1400"/>
              <a:t>How has the price of the stock changed over a particular period of time?</a:t>
            </a:r>
            <a:endParaRPr sz="1400"/>
          </a:p>
          <a:p>
            <a:pPr indent="-317500" lvl="0" marL="457200" rtl="0" algn="just">
              <a:lnSpc>
                <a:spcPct val="110000"/>
              </a:lnSpc>
              <a:spcBef>
                <a:spcPts val="0"/>
              </a:spcBef>
              <a:spcAft>
                <a:spcPts val="0"/>
              </a:spcAft>
              <a:buSzPts val="1400"/>
              <a:buChar char="●"/>
            </a:pPr>
            <a:r>
              <a:rPr lang="en" sz="1400"/>
              <a:t>On average, what percentage return does the stock provide on a daily basis?</a:t>
            </a:r>
            <a:endParaRPr sz="1400"/>
          </a:p>
          <a:p>
            <a:pPr indent="-317500" lvl="0" marL="457200" rtl="0" algn="just">
              <a:lnSpc>
                <a:spcPct val="110000"/>
              </a:lnSpc>
              <a:spcBef>
                <a:spcPts val="0"/>
              </a:spcBef>
              <a:spcAft>
                <a:spcPts val="0"/>
              </a:spcAft>
              <a:buSzPts val="1400"/>
              <a:buChar char="●"/>
            </a:pPr>
            <a:r>
              <a:rPr lang="en" sz="1400"/>
              <a:t> </a:t>
            </a:r>
            <a:r>
              <a:rPr lang="en" sz="1400"/>
              <a:t>What is the moving average of the stock prices for a given period of time?</a:t>
            </a:r>
            <a:endParaRPr sz="1400"/>
          </a:p>
          <a:p>
            <a:pPr indent="-317500" lvl="0" marL="457200" rtl="0" algn="just">
              <a:lnSpc>
                <a:spcPct val="110000"/>
              </a:lnSpc>
              <a:spcBef>
                <a:spcPts val="0"/>
              </a:spcBef>
              <a:spcAft>
                <a:spcPts val="0"/>
              </a:spcAft>
              <a:buSzPts val="1400"/>
              <a:buChar char="●"/>
            </a:pPr>
            <a:r>
              <a:rPr lang="en" sz="1400"/>
              <a:t>Is there any correlation between the prices of different stocks in the market?</a:t>
            </a:r>
            <a:endParaRPr sz="1400"/>
          </a:p>
          <a:p>
            <a:pPr indent="-317500" lvl="0" marL="457200" rtl="0" algn="just">
              <a:lnSpc>
                <a:spcPct val="110000"/>
              </a:lnSpc>
              <a:spcBef>
                <a:spcPts val="0"/>
              </a:spcBef>
              <a:spcAft>
                <a:spcPts val="0"/>
              </a:spcAft>
              <a:buSzPts val="1400"/>
              <a:buChar char="●"/>
            </a:pPr>
            <a:r>
              <a:rPr lang="en" sz="1400"/>
              <a:t>What is the level of risk involved in investing in a particular stock?</a:t>
            </a:r>
            <a:endParaRPr sz="1400"/>
          </a:p>
          <a:p>
            <a:pPr indent="-317500" lvl="0" marL="457200" rtl="0" algn="just">
              <a:lnSpc>
                <a:spcPct val="110000"/>
              </a:lnSpc>
              <a:spcBef>
                <a:spcPts val="0"/>
              </a:spcBef>
              <a:spcAft>
                <a:spcPts val="0"/>
              </a:spcAft>
              <a:buSzPts val="1400"/>
              <a:buChar char="●"/>
            </a:pPr>
            <a:r>
              <a:rPr lang="en" sz="1400"/>
              <a:t>Using an LSTM model, how accurately can we predict the closing stock price of a company in the future?</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Modern Monochrome Dark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